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0da8b76f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0da8b76f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0da8b76f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0da8b76f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0da8b76f6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0da8b76f6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0da8b76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0da8b76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0da8b76f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0da8b76f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https://en.wikipedia.org/wiki/Setuid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0da8b76f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0da8b76f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60da8b76f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60da8b76f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60da8b76f6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0da8b76f6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0da8b76f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0da8b76f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 NUMERO </a:t>
            </a:r>
            <a:endParaRPr/>
          </a:p>
          <a:p>
            <a:pPr indent="0" lvl="0" marL="0" rtl="0" algn="l">
              <a:spcBef>
                <a:spcPts val="0"/>
              </a:spcBef>
              <a:spcAft>
                <a:spcPts val="0"/>
              </a:spcAft>
              <a:buNone/>
            </a:pPr>
            <a:r>
              <a:rPr lang="en"/>
              <a:t>What’s up Lupe/luna the Pythong</a:t>
            </a:r>
            <a:endParaRPr/>
          </a:p>
          <a:p>
            <a:pPr indent="0" lvl="0" marL="0" rtl="0" algn="l">
              <a:spcBef>
                <a:spcPts val="0"/>
              </a:spcBef>
              <a:spcAft>
                <a:spcPts val="0"/>
              </a:spcAft>
              <a:buNone/>
            </a:pPr>
            <a:r>
              <a:rPr lang="en"/>
              <a:t>		Hola mr. unicornio haha</a:t>
            </a:r>
            <a:endParaRPr/>
          </a:p>
          <a:p>
            <a:pPr indent="0" lvl="0" marL="0" rtl="0" algn="l">
              <a:spcBef>
                <a:spcPts val="0"/>
              </a:spcBef>
              <a:spcAft>
                <a:spcPts val="0"/>
              </a:spcAft>
              <a:buNone/>
            </a:pPr>
            <a:r>
              <a:rPr lang="en"/>
              <a:t>Probably wanna use present tense instead of past. E</a:t>
            </a:r>
            <a:r>
              <a:rPr lang="en"/>
              <a:t>h maybe not</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0da8b76f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0da8b76f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0da8b76f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0da8b76f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When you were in the machine, what user were you?</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Did you have access to the full machine?</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How would you be able to defend against this exploit?</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What would you do to maintain access to the server?</a:t>
            </a:r>
            <a:endParaRPr sz="1400">
              <a:latin typeface="Roboto"/>
              <a:ea typeface="Roboto"/>
              <a:cs typeface="Roboto"/>
              <a:sym typeface="Roboto"/>
            </a:endParaRPr>
          </a:p>
          <a:p>
            <a:pPr indent="0" lvl="0" marL="0" rtl="0" algn="l">
              <a:spcBef>
                <a:spcPts val="0"/>
              </a:spcBef>
              <a:spcAft>
                <a:spcPts val="0"/>
              </a:spcAft>
              <a:buNone/>
            </a:pPr>
            <a:r>
              <a:t/>
            </a:r>
            <a:endParaRPr sz="1400">
              <a:highlight>
                <a:schemeClr val="dk1"/>
              </a:highlight>
              <a:latin typeface="Roboto"/>
              <a:ea typeface="Roboto"/>
              <a:cs typeface="Roboto"/>
              <a:sym typeface="Roboto"/>
            </a:endParaRPr>
          </a:p>
          <a:p>
            <a:pPr indent="0" lvl="0" marL="0" rtl="0" algn="l">
              <a:spcBef>
                <a:spcPts val="0"/>
              </a:spcBef>
              <a:spcAft>
                <a:spcPts val="0"/>
              </a:spcAft>
              <a:buNone/>
            </a:pPr>
            <a:r>
              <a:t/>
            </a:r>
            <a:endParaRPr sz="1400">
              <a:highlight>
                <a:schemeClr val="dk1"/>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60da8b76f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0da8b76f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When you were in the machine, what user were you?</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Did you have access to the full machine?</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How would you be able to defend against this exploit?</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What would you do to maintain access to the server?</a:t>
            </a:r>
            <a:endParaRPr sz="1400">
              <a:latin typeface="Roboto"/>
              <a:ea typeface="Roboto"/>
              <a:cs typeface="Roboto"/>
              <a:sym typeface="Roboto"/>
            </a:endParaRPr>
          </a:p>
          <a:p>
            <a:pPr indent="0" lvl="0" marL="0" rtl="0" algn="l">
              <a:spcBef>
                <a:spcPts val="0"/>
              </a:spcBef>
              <a:spcAft>
                <a:spcPts val="0"/>
              </a:spcAft>
              <a:buNone/>
            </a:pPr>
            <a:r>
              <a:t/>
            </a:r>
            <a:endParaRPr sz="1400">
              <a:highlight>
                <a:schemeClr val="dk1"/>
              </a:highlight>
              <a:latin typeface="Roboto"/>
              <a:ea typeface="Roboto"/>
              <a:cs typeface="Roboto"/>
              <a:sym typeface="Roboto"/>
            </a:endParaRPr>
          </a:p>
          <a:p>
            <a:pPr indent="0" lvl="0" marL="0" rtl="0" algn="l">
              <a:spcBef>
                <a:spcPts val="0"/>
              </a:spcBef>
              <a:spcAft>
                <a:spcPts val="0"/>
              </a:spcAft>
              <a:buNone/>
            </a:pPr>
            <a:r>
              <a:t/>
            </a:r>
            <a:endParaRPr sz="1400">
              <a:highlight>
                <a:schemeClr val="dk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0da8b76f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0da8b76f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2.jp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3500"/>
            <a:ext cx="8520600" cy="131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0000"/>
                </a:solidFill>
              </a:rPr>
              <a:t>Red </a:t>
            </a:r>
            <a:r>
              <a:rPr b="1" lang="en">
                <a:solidFill>
                  <a:srgbClr val="FF00FF"/>
                </a:solidFill>
              </a:rPr>
              <a:t>v.</a:t>
            </a:r>
            <a:r>
              <a:rPr b="1" lang="en">
                <a:solidFill>
                  <a:srgbClr val="FFFFFF"/>
                </a:solidFill>
              </a:rPr>
              <a:t> </a:t>
            </a:r>
            <a:r>
              <a:rPr b="1" lang="en">
                <a:solidFill>
                  <a:srgbClr val="3D85C6"/>
                </a:solidFill>
              </a:rPr>
              <a:t>Blue</a:t>
            </a:r>
            <a:endParaRPr b="1">
              <a:solidFill>
                <a:srgbClr val="3D85C6"/>
              </a:solidFill>
            </a:endParaRPr>
          </a:p>
        </p:txBody>
      </p:sp>
      <p:sp>
        <p:nvSpPr>
          <p:cNvPr id="55" name="Google Shape;55;p13"/>
          <p:cNvSpPr txBox="1"/>
          <p:nvPr/>
        </p:nvSpPr>
        <p:spPr>
          <a:xfrm>
            <a:off x="1998300" y="2407400"/>
            <a:ext cx="51474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D9D9D9"/>
                </a:solidFill>
              </a:rPr>
              <a:t>By:</a:t>
            </a:r>
            <a:r>
              <a:rPr b="1" lang="en" sz="1800">
                <a:solidFill>
                  <a:srgbClr val="D9D9D9"/>
                </a:solidFill>
              </a:rPr>
              <a:t> Grant</a:t>
            </a:r>
            <a:endParaRPr b="1" sz="1800">
              <a:solidFill>
                <a:srgbClr val="D9D9D9"/>
              </a:solidFill>
            </a:endParaRPr>
          </a:p>
          <a:p>
            <a:pPr indent="0" lvl="0" marL="0" rtl="0" algn="ctr">
              <a:spcBef>
                <a:spcPts val="0"/>
              </a:spcBef>
              <a:spcAft>
                <a:spcPts val="0"/>
              </a:spcAft>
              <a:buNone/>
            </a:pPr>
            <a:r>
              <a:rPr b="1" lang="en" sz="1800">
                <a:solidFill>
                  <a:srgbClr val="D9D9D9"/>
                </a:solidFill>
              </a:rPr>
              <a:t>Guadalupe Luna</a:t>
            </a:r>
            <a:endParaRPr b="1" sz="1800">
              <a:solidFill>
                <a:srgbClr val="D9D9D9"/>
              </a:solidFill>
            </a:endParaRPr>
          </a:p>
          <a:p>
            <a:pPr indent="0" lvl="0" marL="0" rtl="0" algn="ctr">
              <a:spcBef>
                <a:spcPts val="0"/>
              </a:spcBef>
              <a:spcAft>
                <a:spcPts val="0"/>
              </a:spcAft>
              <a:buNone/>
            </a:pPr>
            <a:r>
              <a:rPr b="1" lang="en" sz="1800">
                <a:solidFill>
                  <a:srgbClr val="D9D9D9"/>
                </a:solidFill>
              </a:rPr>
              <a:t>Jin Mok</a:t>
            </a:r>
            <a:endParaRPr b="1" sz="1800">
              <a:solidFill>
                <a:srgbClr val="D9D9D9"/>
              </a:solidFill>
            </a:endParaRPr>
          </a:p>
          <a:p>
            <a:pPr indent="0" lvl="0" marL="0" rtl="0" algn="ctr">
              <a:spcBef>
                <a:spcPts val="0"/>
              </a:spcBef>
              <a:spcAft>
                <a:spcPts val="0"/>
              </a:spcAft>
              <a:buNone/>
            </a:pPr>
            <a:r>
              <a:rPr b="1" lang="en" sz="1800">
                <a:solidFill>
                  <a:srgbClr val="D9D9D9"/>
                </a:solidFill>
              </a:rPr>
              <a:t>Joe Lam</a:t>
            </a:r>
            <a:endParaRPr b="1" sz="1800">
              <a:solidFill>
                <a:srgbClr val="D9D9D9"/>
              </a:solidFill>
            </a:endParaRPr>
          </a:p>
          <a:p>
            <a:pPr indent="0" lvl="0" marL="0" rtl="0" algn="ctr">
              <a:spcBef>
                <a:spcPts val="0"/>
              </a:spcBef>
              <a:spcAft>
                <a:spcPts val="0"/>
              </a:spcAft>
              <a:buNone/>
            </a:pPr>
            <a:r>
              <a:rPr b="1" lang="en" sz="1800">
                <a:solidFill>
                  <a:srgbClr val="D9D9D9"/>
                </a:solidFill>
              </a:rPr>
              <a:t>Benjamin Halpern</a:t>
            </a:r>
            <a:endParaRPr b="1" sz="1800">
              <a:solidFill>
                <a:srgbClr val="D9D9D9"/>
              </a:solidFill>
            </a:endParaRPr>
          </a:p>
        </p:txBody>
      </p:sp>
      <p:sp>
        <p:nvSpPr>
          <p:cNvPr id="56" name="Google Shape;56;p13"/>
          <p:cNvSpPr txBox="1"/>
          <p:nvPr/>
        </p:nvSpPr>
        <p:spPr>
          <a:xfrm>
            <a:off x="3476700" y="4178300"/>
            <a:ext cx="2190600" cy="8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FFFFFF"/>
                </a:solidFill>
              </a:rPr>
              <a:t>Date: 08/23/2019</a:t>
            </a:r>
            <a:endParaRPr i="1" sz="1200">
              <a:solidFill>
                <a:srgbClr val="FFFFFF"/>
              </a:solidFill>
            </a:endParaRPr>
          </a:p>
        </p:txBody>
      </p:sp>
      <p:sp>
        <p:nvSpPr>
          <p:cNvPr id="57" name="Google Shape;57;p13"/>
          <p:cNvSpPr txBox="1"/>
          <p:nvPr/>
        </p:nvSpPr>
        <p:spPr>
          <a:xfrm>
            <a:off x="44375" y="0"/>
            <a:ext cx="3622200" cy="9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FFFFFF"/>
                </a:solidFill>
              </a:rPr>
              <a:t>UC Irvine Cyber Security </a:t>
            </a:r>
            <a:endParaRPr b="1" sz="1800" u="sng">
              <a:solidFill>
                <a:srgbClr val="FFFFFF"/>
              </a:solidFill>
            </a:endParaRPr>
          </a:p>
          <a:p>
            <a:pPr indent="0" lvl="0" marL="0" rtl="0" algn="l">
              <a:spcBef>
                <a:spcPts val="0"/>
              </a:spcBef>
              <a:spcAft>
                <a:spcPts val="0"/>
              </a:spcAft>
              <a:buNone/>
            </a:pPr>
            <a:r>
              <a:rPr lang="en" u="sng">
                <a:solidFill>
                  <a:srgbClr val="FFFFFF"/>
                </a:solidFill>
              </a:rPr>
              <a:t>Instructors: </a:t>
            </a:r>
            <a:endParaRPr u="sng">
              <a:solidFill>
                <a:srgbClr val="FFFFFF"/>
              </a:solidFill>
            </a:endParaRPr>
          </a:p>
          <a:p>
            <a:pPr indent="0" lvl="0" marL="0" rtl="0" algn="l">
              <a:spcBef>
                <a:spcPts val="0"/>
              </a:spcBef>
              <a:spcAft>
                <a:spcPts val="0"/>
              </a:spcAft>
              <a:buNone/>
            </a:pPr>
            <a:r>
              <a:rPr i="1" lang="en">
                <a:solidFill>
                  <a:srgbClr val="FFFFFF"/>
                </a:solidFill>
              </a:rPr>
              <a:t>Johnny Villareal</a:t>
            </a:r>
            <a:endParaRPr i="1">
              <a:solidFill>
                <a:srgbClr val="FFFFFF"/>
              </a:solidFill>
            </a:endParaRPr>
          </a:p>
          <a:p>
            <a:pPr indent="0" lvl="0" marL="0" rtl="0" algn="l">
              <a:spcBef>
                <a:spcPts val="0"/>
              </a:spcBef>
              <a:spcAft>
                <a:spcPts val="0"/>
              </a:spcAft>
              <a:buNone/>
            </a:pPr>
            <a:r>
              <a:rPr i="1" lang="en">
                <a:solidFill>
                  <a:srgbClr val="FFFFFF"/>
                </a:solidFill>
              </a:rPr>
              <a:t>Michael Bermingham</a:t>
            </a:r>
            <a:endParaRPr i="1">
              <a:solidFill>
                <a:srgbClr val="FFFFFF"/>
              </a:solidFill>
            </a:endParaRPr>
          </a:p>
          <a:p>
            <a:pPr indent="0" lvl="0" marL="0" rtl="0" algn="l">
              <a:spcBef>
                <a:spcPts val="0"/>
              </a:spcBef>
              <a:spcAft>
                <a:spcPts val="0"/>
              </a:spcAft>
              <a:buNone/>
            </a:pPr>
            <a:r>
              <a:rPr i="1" lang="en">
                <a:solidFill>
                  <a:srgbClr val="FFFFFF"/>
                </a:solidFill>
              </a:rPr>
              <a:t>	</a:t>
            </a:r>
            <a:endParaRPr i="1">
              <a:solidFill>
                <a:srgbClr val="FFFFFF"/>
              </a:solidFill>
            </a:endParaRPr>
          </a:p>
          <a:p>
            <a:pPr indent="0" lvl="0" marL="0" rtl="0" algn="l">
              <a:spcBef>
                <a:spcPts val="0"/>
              </a:spcBef>
              <a:spcAft>
                <a:spcPts val="0"/>
              </a:spcAft>
              <a:buNone/>
            </a:pPr>
            <a:r>
              <a:rPr lang="en" sz="1200" u="sng">
                <a:solidFill>
                  <a:srgbClr val="FFFFFF"/>
                </a:solidFill>
              </a:rPr>
              <a:t>Teaching Assistance:</a:t>
            </a:r>
            <a:endParaRPr sz="1200" u="sng">
              <a:solidFill>
                <a:srgbClr val="FFFFFF"/>
              </a:solidFill>
            </a:endParaRPr>
          </a:p>
          <a:p>
            <a:pPr indent="0" lvl="0" marL="0" rtl="0" algn="l">
              <a:spcBef>
                <a:spcPts val="0"/>
              </a:spcBef>
              <a:spcAft>
                <a:spcPts val="0"/>
              </a:spcAft>
              <a:buNone/>
            </a:pPr>
            <a:r>
              <a:rPr i="1" lang="en" sz="1200">
                <a:solidFill>
                  <a:srgbClr val="FFFFFF"/>
                </a:solidFill>
              </a:rPr>
              <a:t>Dennis Tran </a:t>
            </a:r>
            <a:endParaRPr i="1" sz="1200">
              <a:solidFill>
                <a:srgbClr val="FFFFFF"/>
              </a:solidFill>
            </a:endParaRPr>
          </a:p>
          <a:p>
            <a:pPr indent="0" lvl="0" marL="0" rtl="0" algn="l">
              <a:spcBef>
                <a:spcPts val="0"/>
              </a:spcBef>
              <a:spcAft>
                <a:spcPts val="0"/>
              </a:spcAft>
              <a:buNone/>
            </a:pPr>
            <a:r>
              <a:rPr i="1" lang="en" sz="1200">
                <a:solidFill>
                  <a:srgbClr val="FFFFFF"/>
                </a:solidFill>
              </a:rPr>
              <a:t>Michael Martin</a:t>
            </a:r>
            <a:endParaRPr i="1" sz="12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Incident Response - Summary</a:t>
            </a:r>
            <a:endParaRPr/>
          </a:p>
        </p:txBody>
      </p:sp>
      <p:sp>
        <p:nvSpPr>
          <p:cNvPr id="126" name="Google Shape;126;p22"/>
          <p:cNvSpPr txBox="1"/>
          <p:nvPr>
            <p:ph idx="1" type="body"/>
          </p:nvPr>
        </p:nvSpPr>
        <p:spPr>
          <a:xfrm>
            <a:off x="311700" y="1152475"/>
            <a:ext cx="8520600" cy="3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Upon analyzing the log file</a:t>
            </a:r>
            <a:endParaRPr/>
          </a:p>
          <a:p>
            <a:pPr indent="-342900" lvl="0" marL="457200" rtl="0" algn="l">
              <a:spcBef>
                <a:spcPts val="1600"/>
              </a:spcBef>
              <a:spcAft>
                <a:spcPts val="0"/>
              </a:spcAft>
              <a:buSzPts val="1800"/>
              <a:buChar char="●"/>
            </a:pPr>
            <a:r>
              <a:rPr lang="en"/>
              <a:t>There were 10145 authentication attempts against Ashton’s credential utilizing Hydra from IP address 172.16.84.213 to web server 172.16.84.205</a:t>
            </a:r>
            <a:endParaRPr/>
          </a:p>
          <a:p>
            <a:pPr indent="-342900" lvl="0" marL="457200" rtl="0" algn="l">
              <a:spcBef>
                <a:spcPts val="0"/>
              </a:spcBef>
              <a:spcAft>
                <a:spcPts val="0"/>
              </a:spcAft>
              <a:buSzPts val="1800"/>
              <a:buChar char="●"/>
            </a:pPr>
            <a:r>
              <a:rPr lang="en"/>
              <a:t>The first authentication against the “Secret Folder” Started at 2019/05/06 09:32:29 </a:t>
            </a:r>
            <a:endParaRPr/>
          </a:p>
          <a:p>
            <a:pPr indent="-342900" lvl="0" marL="457200" rtl="0" algn="l">
              <a:spcBef>
                <a:spcPts val="0"/>
              </a:spcBef>
              <a:spcAft>
                <a:spcPts val="0"/>
              </a:spcAft>
              <a:buSzPts val="1800"/>
              <a:buChar char="●"/>
            </a:pPr>
            <a:r>
              <a:rPr lang="en"/>
              <a:t>Hacker found Ashton’s password on 2019/05/06 09:36:23</a:t>
            </a:r>
            <a:endParaRPr/>
          </a:p>
          <a:p>
            <a:pPr indent="-342900" lvl="0" marL="457200" rtl="0" algn="l">
              <a:spcBef>
                <a:spcPts val="0"/>
              </a:spcBef>
              <a:spcAft>
                <a:spcPts val="0"/>
              </a:spcAft>
              <a:buSzPts val="1800"/>
              <a:buChar char="●"/>
            </a:pPr>
            <a:r>
              <a:rPr lang="en"/>
              <a:t>Ashton’s password was brute forced within 4 minutes</a:t>
            </a:r>
            <a:endParaRPr/>
          </a:p>
          <a:p>
            <a:pPr indent="-342900" lvl="0" marL="457200" rtl="0" algn="l">
              <a:spcBef>
                <a:spcPts val="0"/>
              </a:spcBef>
              <a:spcAft>
                <a:spcPts val="0"/>
              </a:spcAft>
              <a:buSzPts val="1800"/>
              <a:buChar char="●"/>
            </a:pPr>
            <a:r>
              <a:rPr lang="en"/>
              <a:t>Ryan’s password was utilized to access WebDav</a:t>
            </a:r>
            <a:endParaRPr/>
          </a:p>
          <a:p>
            <a:pPr indent="-342900" lvl="0" marL="457200" rtl="0" algn="l">
              <a:spcBef>
                <a:spcPts val="0"/>
              </a:spcBef>
              <a:spcAft>
                <a:spcPts val="0"/>
              </a:spcAft>
              <a:buSzPts val="1800"/>
              <a:buChar char="●"/>
            </a:pPr>
            <a:r>
              <a:rPr lang="en"/>
              <a:t>Reverse Shell file “shell.php” was uploaded on 2019/05/06 09:37:14</a:t>
            </a:r>
            <a:endParaRPr/>
          </a:p>
          <a:p>
            <a:pPr indent="-342900" lvl="0" marL="457200" rtl="0" algn="l">
              <a:spcBef>
                <a:spcPts val="0"/>
              </a:spcBef>
              <a:spcAft>
                <a:spcPts val="0"/>
              </a:spcAft>
              <a:buSzPts val="1800"/>
              <a:buChar char="●"/>
            </a:pPr>
            <a:r>
              <a:rPr lang="en"/>
              <a:t>The file reuploaded on 2019/05/06 09:38:57 and the shell was activated on 2019/05/06 09:40:46</a:t>
            </a:r>
            <a:endParaRPr/>
          </a:p>
          <a:p>
            <a:pPr indent="0" lvl="0" marL="457200" rtl="0" algn="l">
              <a:spcBef>
                <a:spcPts val="8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Incident Response - Password Brute Force</a:t>
            </a:r>
            <a:endParaRPr/>
          </a:p>
        </p:txBody>
      </p:sp>
      <p:pic>
        <p:nvPicPr>
          <p:cNvPr id="132" name="Google Shape;132;p23"/>
          <p:cNvPicPr preferRelativeResize="0"/>
          <p:nvPr/>
        </p:nvPicPr>
        <p:blipFill>
          <a:blip r:embed="rId3">
            <a:alphaModFix/>
          </a:blip>
          <a:stretch>
            <a:fillRect/>
          </a:stretch>
        </p:blipFill>
        <p:spPr>
          <a:xfrm>
            <a:off x="311700" y="1152475"/>
            <a:ext cx="8520601" cy="3704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Incident Response - Reverse Shell</a:t>
            </a:r>
            <a:endParaRPr/>
          </a:p>
        </p:txBody>
      </p:sp>
      <p:pic>
        <p:nvPicPr>
          <p:cNvPr id="138" name="Google Shape;138;p24"/>
          <p:cNvPicPr preferRelativeResize="0"/>
          <p:nvPr/>
        </p:nvPicPr>
        <p:blipFill>
          <a:blip r:embed="rId3">
            <a:alphaModFix/>
          </a:blip>
          <a:stretch>
            <a:fillRect/>
          </a:stretch>
        </p:blipFill>
        <p:spPr>
          <a:xfrm>
            <a:off x="311700" y="1170125"/>
            <a:ext cx="8520602"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Mitigation</a:t>
            </a:r>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Limit the # of incorrect authentication attempts to prevent brute force by using identifying cookies or unique browser elements </a:t>
            </a:r>
            <a:endParaRPr/>
          </a:p>
          <a:p>
            <a:pPr indent="-342900" lvl="0" marL="457200" rtl="0" algn="l">
              <a:spcBef>
                <a:spcPts val="0"/>
              </a:spcBef>
              <a:spcAft>
                <a:spcPts val="0"/>
              </a:spcAft>
              <a:buSzPts val="1800"/>
              <a:buChar char="●"/>
            </a:pPr>
            <a:r>
              <a:rPr lang="en"/>
              <a:t>Increase password complexity to a minimum of 10 </a:t>
            </a:r>
            <a:r>
              <a:rPr lang="en"/>
              <a:t>characters</a:t>
            </a:r>
            <a:r>
              <a:rPr lang="en"/>
              <a:t>, upper, lower cases, 2 to 5 numbers and special </a:t>
            </a:r>
            <a:r>
              <a:rPr lang="en"/>
              <a:t>characters to increase password entropy </a:t>
            </a:r>
            <a:endParaRPr/>
          </a:p>
          <a:p>
            <a:pPr indent="-342900" lvl="0" marL="457200" rtl="0" algn="l">
              <a:spcBef>
                <a:spcPts val="0"/>
              </a:spcBef>
              <a:spcAft>
                <a:spcPts val="0"/>
              </a:spcAft>
              <a:buSzPts val="1800"/>
              <a:buChar char="●"/>
            </a:pPr>
            <a:r>
              <a:rPr lang="en"/>
              <a:t>Implement “reC</a:t>
            </a:r>
            <a:r>
              <a:rPr lang="en"/>
              <a:t>aptcha” to prevent robot or automation brute force on sensitive fields</a:t>
            </a:r>
            <a:endParaRPr/>
          </a:p>
          <a:p>
            <a:pPr indent="-342900" lvl="0" marL="457200" rtl="0" algn="l">
              <a:spcBef>
                <a:spcPts val="0"/>
              </a:spcBef>
              <a:spcAft>
                <a:spcPts val="0"/>
              </a:spcAft>
              <a:buSzPts val="1800"/>
              <a:buChar char="●"/>
            </a:pPr>
            <a:r>
              <a:rPr lang="en"/>
              <a:t>Do not use the same password for multiple logins</a:t>
            </a:r>
            <a:endParaRPr/>
          </a:p>
          <a:p>
            <a:pPr indent="-342900" lvl="0" marL="457200" rtl="0" algn="l">
              <a:spcBef>
                <a:spcPts val="0"/>
              </a:spcBef>
              <a:spcAft>
                <a:spcPts val="0"/>
              </a:spcAft>
              <a:buSzPts val="1800"/>
              <a:buChar char="●"/>
            </a:pPr>
            <a:r>
              <a:rPr lang="en"/>
              <a:t>Do not store any form of passwords on a public facing server</a:t>
            </a:r>
            <a:endParaRPr/>
          </a:p>
          <a:p>
            <a:pPr indent="-342900" lvl="0" marL="457200" rtl="0" algn="l">
              <a:spcBef>
                <a:spcPts val="0"/>
              </a:spcBef>
              <a:spcAft>
                <a:spcPts val="0"/>
              </a:spcAft>
              <a:buSzPts val="1800"/>
              <a:buChar char="●"/>
            </a:pPr>
            <a:r>
              <a:rPr lang="en"/>
              <a:t>Disable directory indexing on website’s folder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Mitigate Privesc</a:t>
            </a:r>
            <a:endParaRPr/>
          </a:p>
        </p:txBody>
      </p:sp>
      <p:sp>
        <p:nvSpPr>
          <p:cNvPr id="150" name="Google Shape;150;p26"/>
          <p:cNvSpPr txBox="1"/>
          <p:nvPr>
            <p:ph idx="1" type="body"/>
          </p:nvPr>
        </p:nvSpPr>
        <p:spPr>
          <a:xfrm>
            <a:off x="255100" y="11282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Limit the use of sudo for find</a:t>
            </a:r>
            <a:endParaRPr/>
          </a:p>
          <a:p>
            <a:pPr indent="-317500" lvl="1" marL="914400" rtl="0" algn="l">
              <a:spcBef>
                <a:spcPts val="0"/>
              </a:spcBef>
              <a:spcAft>
                <a:spcPts val="0"/>
              </a:spcAft>
              <a:buSzPts val="1400"/>
              <a:buChar char="○"/>
            </a:pPr>
            <a:r>
              <a:rPr lang="en"/>
              <a:t>Can be used to find and execute as root any command on a searched file </a:t>
            </a:r>
            <a:endParaRPr/>
          </a:p>
          <a:p>
            <a:pPr indent="-342900" lvl="0" marL="457200" rtl="0" algn="l">
              <a:spcBef>
                <a:spcPts val="0"/>
              </a:spcBef>
              <a:spcAft>
                <a:spcPts val="0"/>
              </a:spcAft>
              <a:buSzPts val="1800"/>
              <a:buChar char="●"/>
            </a:pPr>
            <a:r>
              <a:rPr lang="en"/>
              <a:t>Limit the use of sudo for vim</a:t>
            </a:r>
            <a:endParaRPr/>
          </a:p>
          <a:p>
            <a:pPr indent="-317500" lvl="1" marL="914400" rtl="0" algn="l">
              <a:spcBef>
                <a:spcPts val="0"/>
              </a:spcBef>
              <a:spcAft>
                <a:spcPts val="0"/>
              </a:spcAft>
              <a:buSzPts val="1400"/>
              <a:buChar char="○"/>
            </a:pPr>
            <a:r>
              <a:rPr lang="en"/>
              <a:t>Vim can run commands within its shell, so running Vim as root allows it to create a root bash shell</a:t>
            </a:r>
            <a:endParaRPr/>
          </a:p>
          <a:p>
            <a:pPr indent="-342900" lvl="0" marL="457200" rtl="0" algn="l">
              <a:spcBef>
                <a:spcPts val="0"/>
              </a:spcBef>
              <a:spcAft>
                <a:spcPts val="0"/>
              </a:spcAft>
              <a:buSzPts val="1800"/>
              <a:buChar char="●"/>
            </a:pPr>
            <a:r>
              <a:rPr lang="en"/>
              <a:t>Limit the use of sudo for less </a:t>
            </a:r>
            <a:endParaRPr/>
          </a:p>
          <a:p>
            <a:pPr indent="-317500" lvl="1" marL="914400" rtl="0" algn="l">
              <a:spcBef>
                <a:spcPts val="0"/>
              </a:spcBef>
              <a:spcAft>
                <a:spcPts val="0"/>
              </a:spcAft>
              <a:buSzPts val="1400"/>
              <a:buChar char="○"/>
            </a:pPr>
            <a:r>
              <a:rPr lang="en"/>
              <a:t>Less can be abused by using it to launch vi, which can spawn a shell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nvSpPr>
        <p:spPr>
          <a:xfrm>
            <a:off x="5002900" y="1099600"/>
            <a:ext cx="3829500" cy="3396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b="1" u="sng">
              <a:solidFill>
                <a:schemeClr val="lt2"/>
              </a:solidFill>
            </a:endParaRPr>
          </a:p>
          <a:p>
            <a:pPr indent="0" lvl="0" marL="457200" marR="0" rtl="0" algn="l">
              <a:lnSpc>
                <a:spcPct val="115000"/>
              </a:lnSpc>
              <a:spcBef>
                <a:spcPts val="1600"/>
              </a:spcBef>
              <a:spcAft>
                <a:spcPts val="0"/>
              </a:spcAft>
              <a:buNone/>
            </a:pPr>
            <a:r>
              <a:t/>
            </a:r>
            <a:endParaRPr b="1" u="sng">
              <a:solidFill>
                <a:schemeClr val="lt2"/>
              </a:solidFill>
            </a:endParaRPr>
          </a:p>
          <a:p>
            <a:pPr indent="0" lvl="0" marL="0" rtl="0" algn="l">
              <a:spcBef>
                <a:spcPts val="1600"/>
              </a:spcBef>
              <a:spcAft>
                <a:spcPts val="0"/>
              </a:spcAft>
              <a:buNone/>
            </a:pPr>
            <a:r>
              <a:rPr lang="en"/>
              <a:t>	</a:t>
            </a:r>
            <a:endParaRPr/>
          </a:p>
        </p:txBody>
      </p:sp>
      <p:sp>
        <p:nvSpPr>
          <p:cNvPr id="63" name="Google Shape;63;p14"/>
          <p:cNvSpPr txBox="1"/>
          <p:nvPr>
            <p:ph type="title"/>
          </p:nvPr>
        </p:nvSpPr>
        <p:spPr>
          <a:xfrm>
            <a:off x="311700" y="455075"/>
            <a:ext cx="8520600" cy="572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Vulnerability Assessment</a:t>
            </a:r>
            <a:r>
              <a:rPr lang="en"/>
              <a:t>	</a:t>
            </a:r>
            <a:endParaRPr/>
          </a:p>
        </p:txBody>
      </p:sp>
      <p:sp>
        <p:nvSpPr>
          <p:cNvPr id="64" name="Google Shape;64;p14"/>
          <p:cNvSpPr txBox="1"/>
          <p:nvPr>
            <p:ph idx="1" type="body"/>
          </p:nvPr>
        </p:nvSpPr>
        <p:spPr>
          <a:xfrm>
            <a:off x="358750" y="1089850"/>
            <a:ext cx="4829700" cy="387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Nikto &amp; skipfish</a:t>
            </a:r>
            <a:endParaRPr sz="1400"/>
          </a:p>
          <a:p>
            <a:pPr indent="-317500" lvl="0" marL="457200" rtl="0" algn="l">
              <a:spcBef>
                <a:spcPts val="0"/>
              </a:spcBef>
              <a:spcAft>
                <a:spcPts val="0"/>
              </a:spcAft>
              <a:buSzPts val="1400"/>
              <a:buChar char="-"/>
            </a:pPr>
            <a:r>
              <a:rPr lang="en" sz="1400"/>
              <a:t>Server runs on Apache/2.4.29</a:t>
            </a:r>
            <a:endParaRPr sz="1400"/>
          </a:p>
          <a:p>
            <a:pPr indent="-317500" lvl="0" marL="457200" rtl="0" algn="l">
              <a:spcBef>
                <a:spcPts val="0"/>
              </a:spcBef>
              <a:spcAft>
                <a:spcPts val="0"/>
              </a:spcAft>
              <a:buSzPts val="1400"/>
              <a:buChar char="-"/>
            </a:pPr>
            <a:r>
              <a:rPr lang="en" sz="1400"/>
              <a:t>Allowed HTTP GET/POST/OPTIONS/HEAD </a:t>
            </a:r>
            <a:endParaRPr sz="1400"/>
          </a:p>
          <a:p>
            <a:pPr indent="-317500" lvl="0" marL="457200" rtl="0" algn="l">
              <a:spcBef>
                <a:spcPts val="0"/>
              </a:spcBef>
              <a:spcAft>
                <a:spcPts val="0"/>
              </a:spcAft>
              <a:buSzPts val="1400"/>
              <a:buChar char="-"/>
            </a:pPr>
            <a:r>
              <a:rPr lang="en" sz="1400"/>
              <a:t>Directory indexing &amp; listing Enabled - Opened to public. </a:t>
            </a:r>
            <a:endParaRPr sz="1400"/>
          </a:p>
          <a:p>
            <a:pPr indent="-317500" lvl="0" marL="457200" rtl="0" algn="l">
              <a:spcBef>
                <a:spcPts val="0"/>
              </a:spcBef>
              <a:spcAft>
                <a:spcPts val="0"/>
              </a:spcAft>
              <a:buSzPts val="1400"/>
              <a:buChar char="-"/>
            </a:pPr>
            <a:r>
              <a:rPr lang="en" sz="1400"/>
              <a:t>SSH Connection - Brute forcible. </a:t>
            </a:r>
            <a:endParaRPr sz="1400"/>
          </a:p>
          <a:p>
            <a:pPr indent="-317500" lvl="0" marL="457200" rtl="0" algn="l">
              <a:spcBef>
                <a:spcPts val="0"/>
              </a:spcBef>
              <a:spcAft>
                <a:spcPts val="0"/>
              </a:spcAft>
              <a:buSzPts val="1400"/>
              <a:buChar char="-"/>
            </a:pPr>
            <a:r>
              <a:rPr lang="en" sz="1400"/>
              <a:t>Secret Company Folder listed on the web. </a:t>
            </a:r>
            <a:endParaRPr sz="1400"/>
          </a:p>
          <a:p>
            <a:pPr indent="-317500" lvl="0" marL="457200" rtl="0" algn="l">
              <a:spcBef>
                <a:spcPts val="0"/>
              </a:spcBef>
              <a:spcAft>
                <a:spcPts val="0"/>
              </a:spcAft>
              <a:buSzPts val="1400"/>
              <a:buChar char="-"/>
            </a:pPr>
            <a:r>
              <a:rPr lang="en" sz="1400"/>
              <a:t>PHP Server-side script exploitable. </a:t>
            </a:r>
            <a:endParaRPr sz="1400"/>
          </a:p>
          <a:p>
            <a:pPr indent="-317500" lvl="0" marL="457200" rtl="0" algn="l">
              <a:spcBef>
                <a:spcPts val="0"/>
              </a:spcBef>
              <a:spcAft>
                <a:spcPts val="0"/>
              </a:spcAft>
              <a:buSzPts val="1400"/>
              <a:buChar char="-"/>
            </a:pPr>
            <a:r>
              <a:rPr lang="en" sz="1400"/>
              <a:t>No login attempt lockout nor 2-factor authentication.</a:t>
            </a:r>
            <a:endParaRPr sz="1400"/>
          </a:p>
          <a:p>
            <a:pPr indent="-317500" lvl="0" marL="457200" rtl="0" algn="l">
              <a:spcBef>
                <a:spcPts val="0"/>
              </a:spcBef>
              <a:spcAft>
                <a:spcPts val="0"/>
              </a:spcAft>
              <a:buSzPts val="1400"/>
              <a:buChar char="-"/>
            </a:pPr>
            <a:r>
              <a:rPr lang="en" sz="1400"/>
              <a:t>Password not masked, shows as plaintext. </a:t>
            </a:r>
            <a:endParaRPr sz="1400"/>
          </a:p>
          <a:p>
            <a:pPr indent="-317500" lvl="0" marL="457200" rtl="0" algn="l">
              <a:spcBef>
                <a:spcPts val="0"/>
              </a:spcBef>
              <a:spcAft>
                <a:spcPts val="0"/>
              </a:spcAft>
              <a:buSzPts val="1400"/>
              <a:buChar char="-"/>
            </a:pPr>
            <a:r>
              <a:rPr lang="en" sz="1400"/>
              <a:t>/?admin directory available as admin.</a:t>
            </a:r>
            <a:endParaRPr sz="1400"/>
          </a:p>
          <a:p>
            <a:pPr indent="-317500" lvl="0" marL="457200" rtl="0" algn="l">
              <a:spcBef>
                <a:spcPts val="0"/>
              </a:spcBef>
              <a:spcAft>
                <a:spcPts val="0"/>
              </a:spcAft>
              <a:buSzPts val="1400"/>
              <a:buChar char="-"/>
            </a:pPr>
            <a:r>
              <a:rPr lang="en" sz="1400"/>
              <a:t>Needs to implement Principle of Least Privilege.</a:t>
            </a:r>
            <a:endParaRPr sz="1400"/>
          </a:p>
          <a:p>
            <a:pPr indent="-317500" lvl="0" marL="457200" rtl="0" algn="l">
              <a:spcBef>
                <a:spcPts val="0"/>
              </a:spcBef>
              <a:spcAft>
                <a:spcPts val="0"/>
              </a:spcAft>
              <a:buSzPts val="1400"/>
              <a:buChar char="-"/>
            </a:pPr>
            <a:r>
              <a:rPr lang="en" sz="1400"/>
              <a:t>Weak credentials as for executives of the company. </a:t>
            </a:r>
            <a:endParaRPr sz="1400"/>
          </a:p>
          <a:p>
            <a:pPr indent="-317500" lvl="0" marL="457200" rtl="0" algn="l">
              <a:spcBef>
                <a:spcPts val="0"/>
              </a:spcBef>
              <a:spcAft>
                <a:spcPts val="0"/>
              </a:spcAft>
              <a:buSzPts val="1400"/>
              <a:buChar char="-"/>
            </a:pPr>
            <a:r>
              <a:rPr lang="en" sz="1400"/>
              <a:t>Basic Authentication - base64 &amp; plaintext can be used to pass the hash.</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65" name="Google Shape;65;p14"/>
          <p:cNvPicPr preferRelativeResize="0"/>
          <p:nvPr/>
        </p:nvPicPr>
        <p:blipFill>
          <a:blip r:embed="rId3">
            <a:alphaModFix/>
          </a:blip>
          <a:stretch>
            <a:fillRect/>
          </a:stretch>
        </p:blipFill>
        <p:spPr>
          <a:xfrm>
            <a:off x="5156250" y="218875"/>
            <a:ext cx="2728667" cy="4750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131450" y="90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Skipfish - Vulnerability Assessment Report	</a:t>
            </a:r>
            <a:endParaRPr/>
          </a:p>
        </p:txBody>
      </p:sp>
      <p:sp>
        <p:nvSpPr>
          <p:cNvPr id="71" name="Google Shape;71;p15"/>
          <p:cNvSpPr txBox="1"/>
          <p:nvPr>
            <p:ph idx="1" type="body"/>
          </p:nvPr>
        </p:nvSpPr>
        <p:spPr>
          <a:xfrm>
            <a:off x="131438" y="7018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t>Syntax</a:t>
            </a:r>
            <a:r>
              <a:rPr lang="en"/>
              <a:t>: </a:t>
            </a:r>
            <a:r>
              <a:rPr b="1" lang="en"/>
              <a:t>skipfish -o /root/Raven http://172.16.84.205</a:t>
            </a:r>
            <a:r>
              <a:rPr lang="en"/>
              <a:t> </a:t>
            </a:r>
            <a:endParaRPr/>
          </a:p>
        </p:txBody>
      </p:sp>
      <p:pic>
        <p:nvPicPr>
          <p:cNvPr id="72" name="Google Shape;72;p15"/>
          <p:cNvPicPr preferRelativeResize="0"/>
          <p:nvPr/>
        </p:nvPicPr>
        <p:blipFill>
          <a:blip r:embed="rId3">
            <a:alphaModFix/>
          </a:blip>
          <a:stretch>
            <a:fillRect/>
          </a:stretch>
        </p:blipFill>
        <p:spPr>
          <a:xfrm>
            <a:off x="131450" y="1305925"/>
            <a:ext cx="9002373" cy="3837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106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u="sng"/>
              <a:t>Nikto </a:t>
            </a:r>
            <a:r>
              <a:rPr lang="en" sz="2100"/>
              <a:t>- Web Vulnerability Scanner</a:t>
            </a:r>
            <a:endParaRPr sz="2100"/>
          </a:p>
          <a:p>
            <a:pPr indent="0" lvl="0" marL="0" rtl="0" algn="just">
              <a:spcBef>
                <a:spcPts val="0"/>
              </a:spcBef>
              <a:spcAft>
                <a:spcPts val="0"/>
              </a:spcAft>
              <a:buNone/>
            </a:pPr>
            <a:r>
              <a:rPr lang="en" sz="2100" u="sng"/>
              <a:t>Hash-Identifier</a:t>
            </a:r>
            <a:r>
              <a:rPr lang="en" sz="2100"/>
              <a:t> - Identifying Hash Algorithm</a:t>
            </a:r>
            <a:endParaRPr sz="2100"/>
          </a:p>
          <a:p>
            <a:pPr indent="0" lvl="0" marL="0" rtl="0" algn="l">
              <a:spcBef>
                <a:spcPts val="0"/>
              </a:spcBef>
              <a:spcAft>
                <a:spcPts val="0"/>
              </a:spcAft>
              <a:buNone/>
            </a:pPr>
            <a:r>
              <a:rPr lang="en" sz="2100" u="sng"/>
              <a:t>Netdiscover </a:t>
            </a:r>
            <a:r>
              <a:rPr lang="en" sz="2100"/>
              <a:t>- ARP Scanner</a:t>
            </a:r>
            <a:endParaRPr sz="2100"/>
          </a:p>
          <a:p>
            <a:pPr indent="0" lvl="0" marL="0" rtl="0" algn="l">
              <a:spcBef>
                <a:spcPts val="0"/>
              </a:spcBef>
              <a:spcAft>
                <a:spcPts val="0"/>
              </a:spcAft>
              <a:buNone/>
            </a:pPr>
            <a:r>
              <a:rPr lang="en" sz="2100" u="sng"/>
              <a:t>Nmap</a:t>
            </a:r>
            <a:r>
              <a:rPr lang="en" sz="2100"/>
              <a:t> </a:t>
            </a:r>
            <a:r>
              <a:rPr lang="en" sz="2100"/>
              <a:t>- Port/OS Version/Protocol Type Enumeration &amp; Scanner </a:t>
            </a:r>
            <a:endParaRPr sz="2100"/>
          </a:p>
          <a:p>
            <a:pPr indent="0" lvl="0" marL="0" rtl="0" algn="l">
              <a:spcBef>
                <a:spcPts val="0"/>
              </a:spcBef>
              <a:spcAft>
                <a:spcPts val="0"/>
              </a:spcAft>
              <a:buNone/>
            </a:pPr>
            <a:r>
              <a:rPr lang="en" sz="2100" u="sng"/>
              <a:t>Skipfish</a:t>
            </a:r>
            <a:r>
              <a:rPr lang="en" sz="2100"/>
              <a:t> - Active web reconnaissance tool. </a:t>
            </a:r>
            <a:endParaRPr sz="2100"/>
          </a:p>
        </p:txBody>
      </p:sp>
      <p:sp>
        <p:nvSpPr>
          <p:cNvPr id="78" name="Google Shape;78;p16"/>
          <p:cNvSpPr txBox="1"/>
          <p:nvPr>
            <p:ph idx="1" type="body"/>
          </p:nvPr>
        </p:nvSpPr>
        <p:spPr>
          <a:xfrm>
            <a:off x="473650" y="2833800"/>
            <a:ext cx="8520600" cy="230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S</a:t>
            </a:r>
            <a:r>
              <a:rPr lang="en" u="sng"/>
              <a:t>yntax</a:t>
            </a:r>
            <a:r>
              <a:rPr lang="en"/>
              <a:t>: </a:t>
            </a:r>
            <a:r>
              <a:rPr b="1" lang="en"/>
              <a:t>  $nikto -h 172.16.84.205</a:t>
            </a:r>
            <a:endParaRPr b="1"/>
          </a:p>
          <a:p>
            <a:pPr indent="0" lvl="0" marL="0" rtl="0" algn="l">
              <a:lnSpc>
                <a:spcPct val="115000"/>
              </a:lnSpc>
              <a:spcBef>
                <a:spcPts val="0"/>
              </a:spcBef>
              <a:spcAft>
                <a:spcPts val="0"/>
              </a:spcAft>
              <a:buNone/>
            </a:pPr>
            <a:r>
              <a:rPr b="1" lang="en"/>
              <a:t>		$nmap -sn 172.16.83.0/24 &lt;= Scanning subnet</a:t>
            </a:r>
            <a:endParaRPr b="1"/>
          </a:p>
          <a:p>
            <a:pPr indent="0" lvl="0" marL="0" rtl="0" algn="l">
              <a:lnSpc>
                <a:spcPct val="115000"/>
              </a:lnSpc>
              <a:spcBef>
                <a:spcPts val="0"/>
              </a:spcBef>
              <a:spcAft>
                <a:spcPts val="0"/>
              </a:spcAft>
              <a:buNone/>
            </a:pPr>
            <a:r>
              <a:rPr b="1" lang="en"/>
              <a:t>		$nmap -A -sT -sV -sC -T4 -v 172.16.83.205</a:t>
            </a:r>
            <a:endParaRPr b="1"/>
          </a:p>
          <a:p>
            <a:pPr indent="457200" lvl="0" marL="457200" rtl="0" algn="l">
              <a:lnSpc>
                <a:spcPct val="115000"/>
              </a:lnSpc>
              <a:spcBef>
                <a:spcPts val="0"/>
              </a:spcBef>
              <a:spcAft>
                <a:spcPts val="0"/>
              </a:spcAft>
              <a:buNone/>
            </a:pPr>
            <a:r>
              <a:rPr b="1" lang="en"/>
              <a:t>$netdiscover -r 172.16.83.205 </a:t>
            </a:r>
            <a:endParaRPr b="1"/>
          </a:p>
          <a:p>
            <a:pPr indent="457200" lvl="0" marL="457200" rtl="0" algn="l">
              <a:lnSpc>
                <a:spcPct val="115000"/>
              </a:lnSpc>
              <a:spcBef>
                <a:spcPts val="0"/>
              </a:spcBef>
              <a:spcAft>
                <a:spcPts val="0"/>
              </a:spcAft>
              <a:buNone/>
            </a:pPr>
            <a:r>
              <a:rPr b="1" lang="en"/>
              <a:t>$skipfish -o /root/filedir http://172.16.83.205</a:t>
            </a:r>
            <a:endParaRPr b="1"/>
          </a:p>
        </p:txBody>
      </p:sp>
      <p:sp>
        <p:nvSpPr>
          <p:cNvPr id="79" name="Google Shape;79;p16"/>
          <p:cNvSpPr txBox="1"/>
          <p:nvPr/>
        </p:nvSpPr>
        <p:spPr>
          <a:xfrm>
            <a:off x="473650" y="259025"/>
            <a:ext cx="86703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solidFill>
                  <a:schemeClr val="dk1"/>
                </a:solidFill>
              </a:rPr>
              <a:t>KALI LINUX TOOLS</a:t>
            </a:r>
            <a:r>
              <a:rPr lang="en" sz="2400">
                <a:solidFill>
                  <a:schemeClr val="dk1"/>
                </a:solidFill>
              </a:rPr>
              <a:t> - </a:t>
            </a:r>
            <a:r>
              <a:rPr lang="en" sz="1800">
                <a:solidFill>
                  <a:schemeClr val="dk1"/>
                </a:solidFill>
              </a:rPr>
              <a:t>ENUMERATION &amp; HASH TYPE ID TOOLS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429325"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Attacking Methods:  </a:t>
            </a:r>
            <a:endParaRPr/>
          </a:p>
        </p:txBody>
      </p:sp>
      <p:sp>
        <p:nvSpPr>
          <p:cNvPr id="85" name="Google Shape;85;p17"/>
          <p:cNvSpPr txBox="1"/>
          <p:nvPr>
            <p:ph idx="1" type="body"/>
          </p:nvPr>
        </p:nvSpPr>
        <p:spPr>
          <a:xfrm>
            <a:off x="55075" y="1692725"/>
            <a:ext cx="4182000" cy="2245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FFFFFF"/>
              </a:buClr>
              <a:buSzPts val="1000"/>
              <a:buChar char="●"/>
            </a:pPr>
            <a:r>
              <a:rPr lang="en" sz="1000">
                <a:solidFill>
                  <a:srgbClr val="FFFFFF"/>
                </a:solidFill>
              </a:rPr>
              <a:t>Hydra was a tool used to brute force </a:t>
            </a:r>
            <a:r>
              <a:rPr lang="en" sz="1000">
                <a:solidFill>
                  <a:srgbClr val="FFFFFF"/>
                </a:solidFill>
              </a:rPr>
              <a:t>in Kali Linux to crack passwords.</a:t>
            </a:r>
            <a:endParaRPr sz="1000">
              <a:solidFill>
                <a:srgbClr val="FFFFFF"/>
              </a:solidFill>
            </a:endParaRPr>
          </a:p>
          <a:p>
            <a:pPr indent="-292100" lvl="0" marL="457200" rtl="0" algn="l">
              <a:spcBef>
                <a:spcPts val="0"/>
              </a:spcBef>
              <a:spcAft>
                <a:spcPts val="0"/>
              </a:spcAft>
              <a:buClr>
                <a:srgbClr val="FFFFFF"/>
              </a:buClr>
              <a:buSzPts val="1000"/>
              <a:buChar char="●"/>
            </a:pPr>
            <a:r>
              <a:rPr lang="en" sz="1000">
                <a:solidFill>
                  <a:srgbClr val="FFFFFF"/>
                </a:solidFill>
              </a:rPr>
              <a:t>We knew that it would would work since it was a vulnerability that had been found. </a:t>
            </a:r>
            <a:endParaRPr sz="1000">
              <a:solidFill>
                <a:srgbClr val="FFFFFF"/>
              </a:solidFill>
            </a:endParaRPr>
          </a:p>
          <a:p>
            <a:pPr indent="-292100" lvl="0" marL="457200" rtl="0" algn="l">
              <a:spcBef>
                <a:spcPts val="0"/>
              </a:spcBef>
              <a:spcAft>
                <a:spcPts val="0"/>
              </a:spcAft>
              <a:buClr>
                <a:srgbClr val="FFFFFF"/>
              </a:buClr>
              <a:buSzPts val="1000"/>
              <a:buChar char="●"/>
            </a:pPr>
            <a:r>
              <a:rPr lang="en" sz="1000">
                <a:solidFill>
                  <a:srgbClr val="FFFFFF"/>
                </a:solidFill>
              </a:rPr>
              <a:t>Brute force will work in the real world  for penetration testing to check whether the security measures that have been done are secure to it full extent. </a:t>
            </a:r>
            <a:endParaRPr sz="1000">
              <a:solidFill>
                <a:srgbClr val="FFFFFF"/>
              </a:solidFill>
            </a:endParaRPr>
          </a:p>
          <a:p>
            <a:pPr indent="-292100" lvl="0" marL="457200" rtl="0" algn="l">
              <a:spcBef>
                <a:spcPts val="0"/>
              </a:spcBef>
              <a:spcAft>
                <a:spcPts val="0"/>
              </a:spcAft>
              <a:buClr>
                <a:srgbClr val="FFFFFF"/>
              </a:buClr>
              <a:buSzPts val="1000"/>
              <a:buChar char="●"/>
            </a:pPr>
            <a:r>
              <a:rPr lang="en" sz="1000">
                <a:solidFill>
                  <a:srgbClr val="FFFFFF"/>
                </a:solidFill>
              </a:rPr>
              <a:t>One of the key factors to protection is having a stronger password by 2-factor authentication and mandatory parameters such as minimum characters of 8 or more, upper/lowercase/special characters/number. Also, getting locked out if multiple failed login attempts has been made.</a:t>
            </a:r>
            <a:endParaRPr sz="1000">
              <a:solidFill>
                <a:srgbClr val="FFFFFF"/>
              </a:solidFill>
            </a:endParaRPr>
          </a:p>
        </p:txBody>
      </p:sp>
      <p:pic>
        <p:nvPicPr>
          <p:cNvPr id="86" name="Google Shape;86;p17"/>
          <p:cNvPicPr preferRelativeResize="0"/>
          <p:nvPr/>
        </p:nvPicPr>
        <p:blipFill rotWithShape="1">
          <a:blip r:embed="rId3">
            <a:alphaModFix/>
          </a:blip>
          <a:srcRect b="145060" l="-151670" r="151670" t="-145060"/>
          <a:stretch/>
        </p:blipFill>
        <p:spPr>
          <a:xfrm>
            <a:off x="0" y="139000"/>
            <a:ext cx="3616925" cy="2034526"/>
          </a:xfrm>
          <a:prstGeom prst="rect">
            <a:avLst/>
          </a:prstGeom>
          <a:noFill/>
          <a:ln>
            <a:noFill/>
          </a:ln>
        </p:spPr>
      </p:pic>
      <p:pic>
        <p:nvPicPr>
          <p:cNvPr id="87" name="Google Shape;87;p17"/>
          <p:cNvPicPr preferRelativeResize="0"/>
          <p:nvPr/>
        </p:nvPicPr>
        <p:blipFill>
          <a:blip r:embed="rId4">
            <a:alphaModFix/>
          </a:blip>
          <a:stretch>
            <a:fillRect/>
          </a:stretch>
        </p:blipFill>
        <p:spPr>
          <a:xfrm>
            <a:off x="337375" y="505923"/>
            <a:ext cx="3472024" cy="1125675"/>
          </a:xfrm>
          <a:prstGeom prst="rect">
            <a:avLst/>
          </a:prstGeom>
          <a:noFill/>
          <a:ln>
            <a:noFill/>
          </a:ln>
        </p:spPr>
      </p:pic>
      <p:pic>
        <p:nvPicPr>
          <p:cNvPr id="88" name="Google Shape;88;p17"/>
          <p:cNvPicPr preferRelativeResize="0"/>
          <p:nvPr/>
        </p:nvPicPr>
        <p:blipFill>
          <a:blip r:embed="rId5">
            <a:alphaModFix/>
          </a:blip>
          <a:stretch>
            <a:fillRect/>
          </a:stretch>
        </p:blipFill>
        <p:spPr>
          <a:xfrm>
            <a:off x="377988" y="3938225"/>
            <a:ext cx="3536174" cy="1125675"/>
          </a:xfrm>
          <a:prstGeom prst="rect">
            <a:avLst/>
          </a:prstGeom>
          <a:noFill/>
          <a:ln>
            <a:noFill/>
          </a:ln>
        </p:spPr>
      </p:pic>
      <p:pic>
        <p:nvPicPr>
          <p:cNvPr id="89" name="Google Shape;89;p17"/>
          <p:cNvPicPr preferRelativeResize="0"/>
          <p:nvPr/>
        </p:nvPicPr>
        <p:blipFill>
          <a:blip r:embed="rId6">
            <a:alphaModFix/>
          </a:blip>
          <a:stretch>
            <a:fillRect/>
          </a:stretch>
        </p:blipFill>
        <p:spPr>
          <a:xfrm>
            <a:off x="4394050" y="505925"/>
            <a:ext cx="4602127" cy="2584450"/>
          </a:xfrm>
          <a:prstGeom prst="rect">
            <a:avLst/>
          </a:prstGeom>
          <a:noFill/>
          <a:ln>
            <a:noFill/>
          </a:ln>
        </p:spPr>
      </p:pic>
      <p:sp>
        <p:nvSpPr>
          <p:cNvPr id="90" name="Google Shape;90;p17"/>
          <p:cNvSpPr txBox="1"/>
          <p:nvPr/>
        </p:nvSpPr>
        <p:spPr>
          <a:xfrm>
            <a:off x="4394038" y="3326200"/>
            <a:ext cx="4509600" cy="19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Or you can also copy the hash that was found in webdav and put it into a file which in this case we called it hash.txt. Afterwards run john with the name of the file (hash.txt) and will crack the password.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502725" y="150075"/>
            <a:ext cx="246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Msfvenom </a:t>
            </a:r>
            <a:endParaRPr/>
          </a:p>
        </p:txBody>
      </p:sp>
      <p:sp>
        <p:nvSpPr>
          <p:cNvPr id="96" name="Google Shape;96;p18"/>
          <p:cNvSpPr txBox="1"/>
          <p:nvPr>
            <p:ph idx="1" type="body"/>
          </p:nvPr>
        </p:nvSpPr>
        <p:spPr>
          <a:xfrm>
            <a:off x="147600" y="2418450"/>
            <a:ext cx="4183500" cy="265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rPr>
              <a:t>Msfvenom was used in order to insert a malicious payload in raw form into the victims server.  </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We knew that this payload would work when we included the victim’s address when creating the payload. </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This would work in the real world when you have already connected to victims server. </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We would recommend to stop outgoing traffic to get out to other ports in the firewall.  </a:t>
            </a:r>
            <a:endParaRPr sz="1400">
              <a:solidFill>
                <a:srgbClr val="FFFFF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pic>
        <p:nvPicPr>
          <p:cNvPr id="97" name="Google Shape;97;p18"/>
          <p:cNvPicPr preferRelativeResize="0"/>
          <p:nvPr/>
        </p:nvPicPr>
        <p:blipFill>
          <a:blip r:embed="rId3">
            <a:alphaModFix/>
          </a:blip>
          <a:stretch>
            <a:fillRect/>
          </a:stretch>
        </p:blipFill>
        <p:spPr>
          <a:xfrm>
            <a:off x="147600" y="324375"/>
            <a:ext cx="3261150" cy="2094075"/>
          </a:xfrm>
          <a:prstGeom prst="rect">
            <a:avLst/>
          </a:prstGeom>
          <a:noFill/>
          <a:ln>
            <a:noFill/>
          </a:ln>
        </p:spPr>
      </p:pic>
      <p:pic>
        <p:nvPicPr>
          <p:cNvPr id="98" name="Google Shape;98;p18"/>
          <p:cNvPicPr preferRelativeResize="0"/>
          <p:nvPr/>
        </p:nvPicPr>
        <p:blipFill>
          <a:blip r:embed="rId4">
            <a:alphaModFix/>
          </a:blip>
          <a:stretch>
            <a:fillRect/>
          </a:stretch>
        </p:blipFill>
        <p:spPr>
          <a:xfrm>
            <a:off x="4634550" y="602100"/>
            <a:ext cx="4508100" cy="2506434"/>
          </a:xfrm>
          <a:prstGeom prst="rect">
            <a:avLst/>
          </a:prstGeom>
          <a:noFill/>
          <a:ln>
            <a:noFill/>
          </a:ln>
        </p:spPr>
      </p:pic>
      <p:sp>
        <p:nvSpPr>
          <p:cNvPr id="99" name="Google Shape;99;p18"/>
          <p:cNvSpPr txBox="1"/>
          <p:nvPr/>
        </p:nvSpPr>
        <p:spPr>
          <a:xfrm>
            <a:off x="4697100" y="3228575"/>
            <a:ext cx="4383000" cy="18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As shown above inside the msfconsole:</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Payload was set to php/meterpreter_reverse_tcp </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We set the lhost ip address of us in order to reach the victims server.</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We set the port number. </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We run it in order to create the payload</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Which created the meterpreter.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Post-exploitation</a:t>
            </a:r>
            <a:endParaRPr/>
          </a:p>
        </p:txBody>
      </p:sp>
      <p:sp>
        <p:nvSpPr>
          <p:cNvPr id="105" name="Google Shape;105;p19"/>
          <p:cNvSpPr txBox="1"/>
          <p:nvPr>
            <p:ph idx="1" type="body"/>
          </p:nvPr>
        </p:nvSpPr>
        <p:spPr>
          <a:xfrm>
            <a:off x="311700" y="771475"/>
            <a:ext cx="8520600" cy="3790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After </a:t>
            </a:r>
            <a:r>
              <a:rPr lang="en"/>
              <a:t>acquiring the credentials found through brute-forcing, as well as cracking hashes found on the web server, the attacker is able to gain access to a shell on the machine. </a:t>
            </a:r>
            <a:br>
              <a:rPr lang="en"/>
            </a:br>
            <a:br>
              <a:rPr lang="en"/>
            </a:br>
            <a:r>
              <a:rPr lang="en"/>
              <a:t>The credentials discover are as follows:</a:t>
            </a:r>
            <a:endParaRPr/>
          </a:p>
          <a:p>
            <a:pPr indent="457200" lvl="0" marL="0" rtl="0" algn="l">
              <a:spcBef>
                <a:spcPts val="1600"/>
              </a:spcBef>
              <a:spcAft>
                <a:spcPts val="1600"/>
              </a:spcAft>
              <a:buNone/>
            </a:pPr>
            <a:r>
              <a:rPr lang="en"/>
              <a:t>/secret_folder : 	user: ashton	pass: leopoldo	</a:t>
            </a:r>
            <a:br>
              <a:rPr lang="en"/>
            </a:br>
            <a:r>
              <a:rPr lang="en"/>
              <a:t>			Found through brute-forcing</a:t>
            </a:r>
            <a:br>
              <a:rPr lang="en"/>
            </a:br>
            <a:r>
              <a:rPr lang="en"/>
              <a:t>	/webdav :		user: ryan	pass: linux4u</a:t>
            </a:r>
            <a:br>
              <a:rPr lang="en"/>
            </a:br>
            <a:r>
              <a:rPr lang="en"/>
              <a:t>			Found through brute-forcing and cracking the hash in /secret_folder</a:t>
            </a:r>
            <a:br>
              <a:rPr lang="en"/>
            </a:br>
            <a:r>
              <a:rPr lang="en"/>
              <a:t>	ssh:// : 			user: ryan 	pass: linux4u</a:t>
            </a:r>
            <a:br>
              <a:rPr lang="en"/>
            </a:br>
            <a:r>
              <a:rPr lang="en"/>
              <a:t>			Found through brute-forcing, previous used credentials, and cracking the hash found in /webdav</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Escalation</a:t>
            </a:r>
            <a:endParaRPr/>
          </a:p>
        </p:txBody>
      </p:sp>
      <p:sp>
        <p:nvSpPr>
          <p:cNvPr id="111" name="Google Shape;111;p20"/>
          <p:cNvSpPr txBox="1"/>
          <p:nvPr>
            <p:ph idx="1" type="body"/>
          </p:nvPr>
        </p:nvSpPr>
        <p:spPr>
          <a:xfrm>
            <a:off x="311700" y="1152475"/>
            <a:ext cx="378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Once a shell is gained through either SSH or a reverse shell, the attacker is using a lower level user. Upon inspection of the SSH connection the attacker is acting as the user ryan. Ryan has sudo </a:t>
            </a:r>
            <a:r>
              <a:rPr lang="en"/>
              <a:t>privileges to access Vim, Less, find as root. Vim allows you to run commands through its service, and are able to spawn a root shell with the syntax “ :!/bin/bash ” gaining root privileges.</a:t>
            </a:r>
            <a:r>
              <a:rPr lang="en"/>
              <a:t> </a:t>
            </a:r>
            <a:endParaRPr/>
          </a:p>
        </p:txBody>
      </p:sp>
      <p:pic>
        <p:nvPicPr>
          <p:cNvPr id="112" name="Google Shape;112;p20"/>
          <p:cNvPicPr preferRelativeResize="0"/>
          <p:nvPr/>
        </p:nvPicPr>
        <p:blipFill>
          <a:blip r:embed="rId3">
            <a:alphaModFix/>
          </a:blip>
          <a:stretch>
            <a:fillRect/>
          </a:stretch>
        </p:blipFill>
        <p:spPr>
          <a:xfrm>
            <a:off x="4267431" y="1054625"/>
            <a:ext cx="4786494" cy="1310650"/>
          </a:xfrm>
          <a:prstGeom prst="rect">
            <a:avLst/>
          </a:prstGeom>
          <a:noFill/>
          <a:ln>
            <a:noFill/>
          </a:ln>
        </p:spPr>
      </p:pic>
      <p:pic>
        <p:nvPicPr>
          <p:cNvPr id="113" name="Google Shape;113;p20"/>
          <p:cNvPicPr preferRelativeResize="0"/>
          <p:nvPr/>
        </p:nvPicPr>
        <p:blipFill>
          <a:blip r:embed="rId4">
            <a:alphaModFix/>
          </a:blip>
          <a:stretch>
            <a:fillRect/>
          </a:stretch>
        </p:blipFill>
        <p:spPr>
          <a:xfrm>
            <a:off x="4267476" y="2822475"/>
            <a:ext cx="4786450" cy="564091"/>
          </a:xfrm>
          <a:prstGeom prst="rect">
            <a:avLst/>
          </a:prstGeom>
          <a:noFill/>
          <a:ln>
            <a:noFill/>
          </a:ln>
        </p:spPr>
      </p:pic>
      <p:pic>
        <p:nvPicPr>
          <p:cNvPr id="114" name="Google Shape;114;p20"/>
          <p:cNvPicPr preferRelativeResize="0"/>
          <p:nvPr/>
        </p:nvPicPr>
        <p:blipFill>
          <a:blip r:embed="rId5">
            <a:alphaModFix/>
          </a:blip>
          <a:stretch>
            <a:fillRect/>
          </a:stretch>
        </p:blipFill>
        <p:spPr>
          <a:xfrm>
            <a:off x="4267449" y="3828071"/>
            <a:ext cx="4786450" cy="9608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a:t>
            </a:r>
            <a:endParaRPr/>
          </a:p>
        </p:txBody>
      </p:sp>
      <p:sp>
        <p:nvSpPr>
          <p:cNvPr id="120" name="Google Shape;12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Having root access to the machine gives the attacker full access to the machine and all it’s processes. With full access, back doors into the system are able to be opened creating a </a:t>
            </a:r>
            <a:r>
              <a:rPr lang="en"/>
              <a:t>persistent</a:t>
            </a:r>
            <a:r>
              <a:rPr lang="en"/>
              <a:t> threat.</a:t>
            </a:r>
            <a:endParaRPr/>
          </a:p>
          <a:p>
            <a:pPr indent="457200" lvl="0" marL="0" rtl="0" algn="l">
              <a:spcBef>
                <a:spcPts val="1600"/>
              </a:spcBef>
              <a:spcAft>
                <a:spcPts val="0"/>
              </a:spcAft>
              <a:buNone/>
            </a:pPr>
            <a:r>
              <a:rPr lang="en"/>
              <a:t>Persistence</a:t>
            </a:r>
            <a:r>
              <a:rPr lang="en"/>
              <a:t> can be created by </a:t>
            </a:r>
            <a:br>
              <a:rPr lang="en"/>
            </a:br>
            <a:r>
              <a:rPr lang="en"/>
              <a:t>		-	Starting a bind shell on the system</a:t>
            </a:r>
            <a:br>
              <a:rPr lang="en"/>
            </a:br>
            <a:r>
              <a:rPr lang="en"/>
              <a:t>		-	Importing ssh keys into the root directory</a:t>
            </a:r>
            <a:br>
              <a:rPr lang="en"/>
            </a:br>
            <a:r>
              <a:rPr lang="en"/>
              <a:t>		- 	Adding a blank parameter to a php file on the server, passing that parameter to the system allowing Remote Code Execution.</a:t>
            </a:r>
            <a:br>
              <a:rPr lang="en"/>
            </a:br>
            <a:endParaRPr/>
          </a:p>
          <a:p>
            <a:pPr indent="0" lvl="0" marL="0" rtl="0" algn="l">
              <a:spcBef>
                <a:spcPts val="1600"/>
              </a:spcBef>
              <a:spcAft>
                <a:spcPts val="1600"/>
              </a:spcAft>
              <a:buNone/>
            </a:pPr>
            <a:r>
              <a:rPr lang="en"/>
              <a:t>To defend against these </a:t>
            </a:r>
            <a:r>
              <a:rPr lang="en"/>
              <a:t>persistent</a:t>
            </a:r>
            <a:r>
              <a:rPr lang="en"/>
              <a:t> </a:t>
            </a:r>
            <a:r>
              <a:rPr lang="en"/>
              <a:t>threats, stronger passwords, policy of least privileges, and setuid mitigation is recommended.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